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0" r:id="rId1"/>
  </p:sldMasterIdLst>
  <p:notesMasterIdLst>
    <p:notesMasterId r:id="rId3"/>
  </p:notesMasterIdLst>
  <p:sldIdLst>
    <p:sldId id="313" r:id="rId2"/>
  </p:sldIdLst>
  <p:sldSz cx="9144000" cy="6858000" type="screen4x3"/>
  <p:notesSz cx="6797675" cy="992822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38CAD"/>
    <a:srgbClr val="29A3C9"/>
    <a:srgbClr val="DB379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8EC20E35-A176-4012-BC5E-935CFFF8708E}" styleName="Средний стиль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5A111915-BE36-4E01-A7E5-04B1672EAD32}" styleName="Светлый стиль 2 — акцент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B301B821-A1FF-4177-AEE7-76D212191A09}" styleName="Средний стиль 1 —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69012ECD-51FC-41F1-AA8D-1B2483CD663E}" styleName="Светлый стиль 2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3B4B98B0-60AC-42C2-AFA5-B58CD77FA1E5}" styleName="Светлый стиль 1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2041" autoAdjust="0"/>
  </p:normalViewPr>
  <p:slideViewPr>
    <p:cSldViewPr>
      <p:cViewPr varScale="1">
        <p:scale>
          <a:sx n="48" d="100"/>
          <a:sy n="48" d="100"/>
        </p:scale>
        <p:origin x="46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3734887-B0A5-46AC-92FC-B244B671277D}" type="datetimeFigureOut">
              <a:rPr lang="ru-RU" smtClean="0"/>
              <a:t>30.04.2025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715907"/>
            <a:ext cx="5438140" cy="446770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3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3173CE2-FAB5-4301-87B4-3C99F17B1C4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25471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sz="100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173CE2-FAB5-4301-87B4-3C99F17B1C4B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886323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итульный слайд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объект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раздела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pn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</p:sldLayoutIdLst>
  <p:hf hdr="0" ftr="0" dt="0"/>
  <p:txStyles>
    <p:titleStyle>
      <a:lvl1pPr algn="ctr" defTabSz="1135287" rtl="0" eaLnBrk="1" latinLnBrk="0" hangingPunct="1">
        <a:spcBef>
          <a:spcPct val="0"/>
        </a:spcBef>
        <a:buNone/>
        <a:defRPr sz="5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25731" indent="-425731" algn="l" defTabSz="1135287" rtl="0" eaLnBrk="1" latinLnBrk="0" hangingPunct="1">
        <a:spcBef>
          <a:spcPct val="20000"/>
        </a:spcBef>
        <a:buFont typeface="Arial" pitchFamily="34" charset="0"/>
        <a:buChar char="•"/>
        <a:defRPr sz="4100" kern="1200">
          <a:solidFill>
            <a:schemeClr val="tx1"/>
          </a:solidFill>
          <a:latin typeface="+mn-lt"/>
          <a:ea typeface="+mn-ea"/>
          <a:cs typeface="+mn-cs"/>
        </a:defRPr>
      </a:lvl1pPr>
      <a:lvl2pPr marL="922419" indent="-354776" algn="l" defTabSz="1135287" rtl="0" eaLnBrk="1" latinLnBrk="0" hangingPunct="1">
        <a:spcBef>
          <a:spcPct val="20000"/>
        </a:spcBef>
        <a:buFont typeface="Arial" pitchFamily="34" charset="0"/>
        <a:buChar char="–"/>
        <a:defRPr sz="3500" kern="1200">
          <a:solidFill>
            <a:schemeClr val="tx1"/>
          </a:solidFill>
          <a:latin typeface="+mn-lt"/>
          <a:ea typeface="+mn-ea"/>
          <a:cs typeface="+mn-cs"/>
        </a:defRPr>
      </a:lvl2pPr>
      <a:lvl3pPr marL="1419108" indent="-283822" algn="l" defTabSz="1135287" rtl="0" eaLnBrk="1" latinLnBrk="0" hangingPunct="1">
        <a:spcBef>
          <a:spcPct val="20000"/>
        </a:spcBef>
        <a:buFont typeface="Arial" pitchFamily="34" charset="0"/>
        <a:buChar char="•"/>
        <a:defRPr sz="3000" kern="1200">
          <a:solidFill>
            <a:schemeClr val="tx1"/>
          </a:solidFill>
          <a:latin typeface="+mn-lt"/>
          <a:ea typeface="+mn-ea"/>
          <a:cs typeface="+mn-cs"/>
        </a:defRPr>
      </a:lvl3pPr>
      <a:lvl4pPr marL="1986753" indent="-283822" algn="l" defTabSz="1135287" rtl="0" eaLnBrk="1" latinLnBrk="0" hangingPunct="1">
        <a:spcBef>
          <a:spcPct val="20000"/>
        </a:spcBef>
        <a:buFont typeface="Arial" pitchFamily="34" charset="0"/>
        <a:buChar char="–"/>
        <a:defRPr sz="2500" kern="1200">
          <a:solidFill>
            <a:schemeClr val="tx1"/>
          </a:solidFill>
          <a:latin typeface="+mn-lt"/>
          <a:ea typeface="+mn-ea"/>
          <a:cs typeface="+mn-cs"/>
        </a:defRPr>
      </a:lvl4pPr>
      <a:lvl5pPr marL="2554397" indent="-283822" algn="l" defTabSz="1135287" rtl="0" eaLnBrk="1" latinLnBrk="0" hangingPunct="1">
        <a:spcBef>
          <a:spcPct val="20000"/>
        </a:spcBef>
        <a:buFont typeface="Arial" pitchFamily="34" charset="0"/>
        <a:buChar char="»"/>
        <a:defRPr sz="2500" kern="1200">
          <a:solidFill>
            <a:schemeClr val="tx1"/>
          </a:solidFill>
          <a:latin typeface="+mn-lt"/>
          <a:ea typeface="+mn-ea"/>
          <a:cs typeface="+mn-cs"/>
        </a:defRPr>
      </a:lvl5pPr>
      <a:lvl6pPr marL="3122040" indent="-283822" algn="l" defTabSz="1135287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6pPr>
      <a:lvl7pPr marL="3689684" indent="-283822" algn="l" defTabSz="1135287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7pPr>
      <a:lvl8pPr marL="4257327" indent="-283822" algn="l" defTabSz="1135287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8pPr>
      <a:lvl9pPr marL="4824972" indent="-283822" algn="l" defTabSz="1135287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1pPr>
      <a:lvl2pPr marL="567644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1135287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702930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2270573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5pPr>
      <a:lvl6pPr marL="2838220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6pPr>
      <a:lvl7pPr marL="3405861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7pPr>
      <a:lvl8pPr marL="3973506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8pPr>
      <a:lvl9pPr marL="4541150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mailto:ritm_nii@mail.ru" TargetMode="External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hyperlink" Target="mailto:povarova-ea@rosenergoatom.ru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Заголовок 22"/>
          <p:cNvSpPr>
            <a:spLocks noGrp="1"/>
          </p:cNvSpPr>
          <p:nvPr>
            <p:ph type="title"/>
          </p:nvPr>
        </p:nvSpPr>
        <p:spPr>
          <a:xfrm>
            <a:off x="195933" y="88362"/>
            <a:ext cx="6248275" cy="1553823"/>
          </a:xfrm>
        </p:spPr>
        <p:txBody>
          <a:bodyPr anchor="ctr"/>
          <a:lstStyle/>
          <a:p>
            <a:pPr algn="l"/>
            <a:r>
              <a:rPr lang="ru-RU" sz="1600" b="1" dirty="0" smtClean="0">
                <a:latin typeface="Arial" charset="0"/>
                <a:cs typeface="Arial" charset="0"/>
              </a:rPr>
              <a:t>Наименование собственника: </a:t>
            </a:r>
            <a:r>
              <a:rPr lang="ru-RU" sz="1600" dirty="0" smtClean="0">
                <a:latin typeface="Arial" charset="0"/>
                <a:cs typeface="Arial" charset="0"/>
              </a:rPr>
              <a:t>АО «РИТМ»</a:t>
            </a:r>
            <a:br>
              <a:rPr lang="ru-RU" sz="1600" dirty="0" smtClean="0">
                <a:latin typeface="Arial" charset="0"/>
                <a:cs typeface="Arial" charset="0"/>
              </a:rPr>
            </a:br>
            <a:r>
              <a:rPr lang="ru-RU" sz="1600" b="1" dirty="0" smtClean="0">
                <a:latin typeface="Arial" charset="0"/>
                <a:cs typeface="Arial" charset="0"/>
              </a:rPr>
              <a:t>адрес местоположения актива: </a:t>
            </a:r>
            <a:r>
              <a:rPr lang="ru-RU" sz="1600" dirty="0" smtClean="0"/>
              <a:t>Пермский край, </a:t>
            </a:r>
            <a:r>
              <a:rPr lang="ru-RU" sz="1600" dirty="0" err="1" smtClean="0"/>
              <a:t>г.Березники</a:t>
            </a:r>
            <a:r>
              <a:rPr lang="ru-RU" sz="1600" dirty="0" smtClean="0"/>
              <a:t>, </a:t>
            </a:r>
            <a:r>
              <a:rPr lang="ru-RU" sz="1600" dirty="0" err="1" smtClean="0"/>
              <a:t>пр.Ленина</a:t>
            </a:r>
            <a:r>
              <a:rPr lang="ru-RU" sz="1600" dirty="0" smtClean="0"/>
              <a:t> 101.(кабинет № 305)</a:t>
            </a:r>
            <a:br>
              <a:rPr lang="ru-RU" sz="1600" dirty="0" smtClean="0"/>
            </a:br>
            <a:r>
              <a:rPr lang="ru-RU" sz="1600" b="1" dirty="0">
                <a:latin typeface="Arial" charset="0"/>
                <a:cs typeface="Arial" charset="0"/>
              </a:rPr>
              <a:t>А</a:t>
            </a:r>
            <a:r>
              <a:rPr lang="ru-RU" sz="1600" b="1" dirty="0" smtClean="0">
                <a:latin typeface="Arial" charset="0"/>
                <a:cs typeface="Arial" charset="0"/>
              </a:rPr>
              <a:t>рендная плата: </a:t>
            </a:r>
            <a:r>
              <a:rPr lang="ru-RU" sz="1600" dirty="0" smtClean="0"/>
              <a:t>301 рублей/м</a:t>
            </a:r>
            <a:r>
              <a:rPr lang="ru-RU" sz="1600" baseline="30000" dirty="0" smtClean="0"/>
              <a:t>2</a:t>
            </a:r>
            <a:r>
              <a:rPr lang="ru-RU" sz="1600" dirty="0" smtClean="0"/>
              <a:t> в месяц.</a:t>
            </a:r>
            <a:br>
              <a:rPr lang="ru-RU" sz="1600" dirty="0" smtClean="0"/>
            </a:br>
            <a:r>
              <a:rPr lang="ru-RU" sz="1600" b="1" dirty="0" smtClean="0"/>
              <a:t>Предложения подавать в электронной форме на </a:t>
            </a:r>
            <a:r>
              <a:rPr lang="en-US" sz="1600" b="1" dirty="0" smtClean="0"/>
              <a:t>E-mail</a:t>
            </a:r>
            <a:r>
              <a:rPr lang="en-US" sz="1600" b="1" dirty="0"/>
              <a:t>: </a:t>
            </a:r>
            <a:r>
              <a:rPr lang="en-US" sz="1600" b="1" u="sng" dirty="0" smtClean="0">
                <a:hlinkClick r:id="rId3"/>
              </a:rPr>
              <a:t>ritm_nii@mail.ru</a:t>
            </a:r>
            <a:r>
              <a:rPr lang="ru-RU" sz="1600" dirty="0"/>
              <a:t> </a:t>
            </a:r>
            <a:r>
              <a:rPr lang="ru-RU" sz="1600" dirty="0" smtClean="0"/>
              <a:t>; </a:t>
            </a:r>
            <a:r>
              <a:rPr lang="ru-RU" sz="1600" b="1" dirty="0" smtClean="0"/>
              <a:t>Телефон</a:t>
            </a:r>
            <a:r>
              <a:rPr lang="ru-RU" sz="1600" b="1" dirty="0"/>
              <a:t>: </a:t>
            </a:r>
            <a:r>
              <a:rPr lang="ru-RU" sz="1600" b="1" dirty="0" smtClean="0"/>
              <a:t>+</a:t>
            </a:r>
            <a:r>
              <a:rPr lang="ru-RU" sz="1600" b="1" dirty="0"/>
              <a:t>7 (3424) 20-17-27</a:t>
            </a:r>
            <a:r>
              <a:rPr lang="ru-RU" sz="1600" dirty="0"/>
              <a:t/>
            </a:r>
            <a:br>
              <a:rPr lang="ru-RU" sz="1600" dirty="0"/>
            </a:br>
            <a:endParaRPr lang="ru-RU" sz="1600" dirty="0"/>
          </a:p>
        </p:txBody>
      </p:sp>
      <p:sp>
        <p:nvSpPr>
          <p:cNvPr id="24" name="Прямоугольник 23"/>
          <p:cNvSpPr/>
          <p:nvPr/>
        </p:nvSpPr>
        <p:spPr>
          <a:xfrm>
            <a:off x="251520" y="1695938"/>
            <a:ext cx="4968552" cy="2645222"/>
          </a:xfrm>
          <a:prstGeom prst="rect">
            <a:avLst/>
          </a:prstGeom>
          <a:solidFill>
            <a:schemeClr val="bg1">
              <a:alpha val="23000"/>
            </a:schemeClr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TextBox 24"/>
          <p:cNvSpPr txBox="1"/>
          <p:nvPr/>
        </p:nvSpPr>
        <p:spPr>
          <a:xfrm>
            <a:off x="5568138" y="1268760"/>
            <a:ext cx="3420000" cy="432048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 cap="flat" cmpd="sng" algn="ctr">
            <a:noFill/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lIns="99568" tIns="56896" rIns="99568" bIns="56896" spcCol="1270" anchor="ctr"/>
          <a:lstStyle>
            <a:defPPr>
              <a:defRPr lang="ru-RU"/>
            </a:defPPr>
            <a:lvl1pPr marR="0" lvl="0" indent="0" algn="ctr" defTabSz="622300" fontAlgn="base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 kumimoji="0" sz="1200" b="1" i="0" u="none" strike="noStrike" kern="0" cap="none" spc="0" normalizeH="0" baseline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cs typeface="Arial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  <a:lvl8pPr>
              <a:defRPr>
                <a:solidFill>
                  <a:schemeClr val="tx1"/>
                </a:solidFill>
              </a:defRPr>
            </a:lvl8pPr>
            <a:lvl9pPr>
              <a:defRPr>
                <a:solidFill>
                  <a:schemeClr val="tx1"/>
                </a:solidFill>
              </a:defRPr>
            </a:lvl9pPr>
          </a:lstStyle>
          <a:p>
            <a:r>
              <a:rPr lang="ru-RU" b="0" dirty="0" smtClean="0">
                <a:solidFill>
                  <a:schemeClr val="tx1"/>
                </a:solidFill>
              </a:rPr>
              <a:t>Помещение</a:t>
            </a:r>
            <a:endParaRPr lang="ru-RU" b="0" i="1" dirty="0">
              <a:solidFill>
                <a:schemeClr val="tx1"/>
              </a:solidFill>
            </a:endParaRPr>
          </a:p>
        </p:txBody>
      </p:sp>
      <p:sp>
        <p:nvSpPr>
          <p:cNvPr id="26" name="Прямоугольник 25"/>
          <p:cNvSpPr/>
          <p:nvPr/>
        </p:nvSpPr>
        <p:spPr>
          <a:xfrm>
            <a:off x="83561" y="6505599"/>
            <a:ext cx="224742" cy="307777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r>
              <a:rPr lang="en-US" sz="1400" b="1" dirty="0" smtClean="0">
                <a:solidFill>
                  <a:schemeClr val="accent2">
                    <a:lumMod val="75000"/>
                  </a:schemeClr>
                </a:solidFill>
                <a:latin typeface="+mn-lt"/>
              </a:rPr>
              <a:t> </a:t>
            </a:r>
            <a:endParaRPr lang="ru-RU" sz="1400" b="1" dirty="0">
              <a:solidFill>
                <a:schemeClr val="accent2">
                  <a:lumMod val="75000"/>
                </a:schemeClr>
              </a:solidFill>
              <a:latin typeface="+mn-lt"/>
            </a:endParaRPr>
          </a:p>
        </p:txBody>
      </p:sp>
      <p:sp>
        <p:nvSpPr>
          <p:cNvPr id="28" name="Полилиния 27"/>
          <p:cNvSpPr/>
          <p:nvPr/>
        </p:nvSpPr>
        <p:spPr bwMode="auto">
          <a:xfrm>
            <a:off x="5568138" y="2132856"/>
            <a:ext cx="3420000" cy="1019741"/>
          </a:xfrm>
          <a:custGeom>
            <a:avLst/>
            <a:gdLst>
              <a:gd name="connsiteX0" fmla="*/ 0 w 2181579"/>
              <a:gd name="connsiteY0" fmla="*/ 0 h 3351644"/>
              <a:gd name="connsiteX1" fmla="*/ 2181579 w 2181579"/>
              <a:gd name="connsiteY1" fmla="*/ 0 h 3351644"/>
              <a:gd name="connsiteX2" fmla="*/ 2181579 w 2181579"/>
              <a:gd name="connsiteY2" fmla="*/ 3351644 h 3351644"/>
              <a:gd name="connsiteX3" fmla="*/ 0 w 2181579"/>
              <a:gd name="connsiteY3" fmla="*/ 3351644 h 3351644"/>
              <a:gd name="connsiteX4" fmla="*/ 0 w 2181579"/>
              <a:gd name="connsiteY4" fmla="*/ 0 h 33516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81579" h="3351644">
                <a:moveTo>
                  <a:pt x="0" y="0"/>
                </a:moveTo>
                <a:lnTo>
                  <a:pt x="2181579" y="0"/>
                </a:lnTo>
                <a:lnTo>
                  <a:pt x="2181579" y="3351644"/>
                </a:lnTo>
                <a:lnTo>
                  <a:pt x="0" y="3351644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marL="0" lvl="1">
              <a:spcBef>
                <a:spcPts val="0"/>
              </a:spcBef>
            </a:pPr>
            <a:r>
              <a:rPr lang="ru-RU" sz="1200" dirty="0" smtClean="0">
                <a:latin typeface="+mn-lt"/>
              </a:rPr>
              <a:t>Общая площадь:63,9 </a:t>
            </a:r>
            <a:r>
              <a:rPr lang="ru-RU" sz="1200" dirty="0" err="1" smtClean="0">
                <a:latin typeface="+mn-lt"/>
              </a:rPr>
              <a:t>кв.м</a:t>
            </a:r>
            <a:endParaRPr lang="ru-RU" sz="1200" dirty="0" smtClean="0">
              <a:latin typeface="+mn-lt"/>
            </a:endParaRPr>
          </a:p>
          <a:p>
            <a:pPr marL="0" lvl="1">
              <a:spcBef>
                <a:spcPts val="0"/>
              </a:spcBef>
            </a:pPr>
            <a:r>
              <a:rPr lang="ru-RU" sz="1200" dirty="0" smtClean="0"/>
              <a:t>Свободная площадь: 63,9кв.м</a:t>
            </a:r>
            <a:endParaRPr lang="ru-RU" sz="1200" dirty="0" smtClean="0">
              <a:latin typeface="+mn-lt"/>
            </a:endParaRPr>
          </a:p>
          <a:p>
            <a:pPr marL="0" lvl="1">
              <a:spcBef>
                <a:spcPts val="0"/>
              </a:spcBef>
            </a:pPr>
            <a:r>
              <a:rPr lang="ru-RU" sz="1200" dirty="0" smtClean="0">
                <a:latin typeface="+mn-lt"/>
              </a:rPr>
              <a:t>Право</a:t>
            </a:r>
            <a:r>
              <a:rPr lang="ru-RU" sz="1200" dirty="0">
                <a:latin typeface="+mn-lt"/>
              </a:rPr>
              <a:t>: </a:t>
            </a:r>
            <a:r>
              <a:rPr lang="ru-RU" sz="1200" dirty="0" smtClean="0">
                <a:latin typeface="+mn-lt"/>
              </a:rPr>
              <a:t>собственность</a:t>
            </a:r>
          </a:p>
          <a:p>
            <a:pPr marL="0" lvl="1">
              <a:spcBef>
                <a:spcPts val="0"/>
              </a:spcBef>
            </a:pPr>
            <a:r>
              <a:rPr lang="ru-RU" sz="1200" dirty="0" smtClean="0"/>
              <a:t>Назначение: нежилое</a:t>
            </a:r>
            <a:r>
              <a:rPr lang="ru-RU" sz="1200" dirty="0" smtClean="0">
                <a:latin typeface="+mn-lt"/>
              </a:rPr>
              <a:t> </a:t>
            </a:r>
          </a:p>
          <a:p>
            <a:pPr marL="0" lvl="1"/>
            <a:r>
              <a:rPr lang="ru-RU" sz="1200" dirty="0" smtClean="0">
                <a:cs typeface="Arial" charset="0"/>
              </a:rPr>
              <a:t>Этаж: 3</a:t>
            </a:r>
          </a:p>
          <a:p>
            <a:pPr marL="0" lvl="1"/>
            <a:r>
              <a:rPr lang="ru-RU" sz="1200" dirty="0" smtClean="0">
                <a:solidFill>
                  <a:schemeClr val="tx1"/>
                </a:solidFill>
                <a:latin typeface="+mn-lt"/>
                <a:cs typeface="Arial" charset="0"/>
              </a:rPr>
              <a:t>Состояние: удовлетворительное,</a:t>
            </a:r>
            <a:r>
              <a:rPr lang="ru-RU" sz="1200" dirty="0"/>
              <a:t> </a:t>
            </a:r>
            <a:r>
              <a:rPr lang="ru-RU" sz="1200" dirty="0" smtClean="0"/>
              <a:t>требуется </a:t>
            </a:r>
            <a:r>
              <a:rPr lang="ru-RU" sz="1200" dirty="0"/>
              <a:t>косметический ремонт</a:t>
            </a:r>
            <a:r>
              <a:rPr lang="ru-RU" sz="1200" dirty="0" smtClean="0"/>
              <a:t>.</a:t>
            </a:r>
          </a:p>
          <a:p>
            <a:pPr marL="0" lvl="1"/>
            <a:r>
              <a:rPr lang="ru-RU" sz="1200" dirty="0"/>
              <a:t>Коммунальные платежи включены в аренду. </a:t>
            </a:r>
          </a:p>
          <a:p>
            <a:pPr marL="0" lvl="1"/>
            <a:endParaRPr lang="ru-RU" sz="1200" dirty="0"/>
          </a:p>
          <a:p>
            <a:pPr marL="0" lvl="1"/>
            <a:endParaRPr lang="ru-RU" sz="1200" dirty="0" smtClean="0">
              <a:solidFill>
                <a:schemeClr val="tx1"/>
              </a:solidFill>
              <a:latin typeface="+mn-lt"/>
              <a:cs typeface="Arial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5568138" y="3373825"/>
            <a:ext cx="3420000" cy="286232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 cap="flat" cmpd="sng" algn="ctr">
            <a:noFill/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lIns="99568" tIns="56896" rIns="99568" bIns="56896" spcCol="1270" anchor="ctr"/>
          <a:lstStyle>
            <a:defPPr>
              <a:defRPr lang="ru-RU"/>
            </a:defPPr>
            <a:lvl1pPr marR="0" lvl="0" indent="0" algn="ctr" defTabSz="622300" fontAlgn="base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 kumimoji="0" sz="1200" b="1" i="0" u="none" strike="noStrike" kern="0" cap="none" spc="0" normalizeH="0" baseline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cs typeface="Arial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  <a:lvl8pPr>
              <a:defRPr>
                <a:solidFill>
                  <a:schemeClr val="tx1"/>
                </a:solidFill>
              </a:defRPr>
            </a:lvl8pPr>
            <a:lvl9pPr>
              <a:defRPr>
                <a:solidFill>
                  <a:schemeClr val="tx1"/>
                </a:solidFill>
              </a:defRPr>
            </a:lvl9pPr>
          </a:lstStyle>
          <a:p>
            <a:r>
              <a:rPr lang="ru-RU" b="0" dirty="0">
                <a:solidFill>
                  <a:schemeClr val="tx1"/>
                </a:solidFill>
              </a:rPr>
              <a:t>Инженерные </a:t>
            </a:r>
            <a:r>
              <a:rPr lang="ru-RU" b="0" dirty="0" smtClean="0">
                <a:solidFill>
                  <a:schemeClr val="tx1"/>
                </a:solidFill>
              </a:rPr>
              <a:t>коммуникации (мощности)</a:t>
            </a:r>
            <a:endParaRPr lang="ru-RU" b="0" dirty="0">
              <a:solidFill>
                <a:schemeClr val="tx1"/>
              </a:solidFill>
            </a:endParaRPr>
          </a:p>
        </p:txBody>
      </p:sp>
      <p:sp>
        <p:nvSpPr>
          <p:cNvPr id="31" name="Прямоугольник 30"/>
          <p:cNvSpPr/>
          <p:nvPr/>
        </p:nvSpPr>
        <p:spPr>
          <a:xfrm>
            <a:off x="5568139" y="3912771"/>
            <a:ext cx="3419999" cy="9359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marL="0" lvl="1"/>
            <a:r>
              <a:rPr lang="ru-RU" sz="1200" dirty="0" smtClean="0"/>
              <a:t>Электричество 220 В, водоснабжение, канализация, теплоснабжение: есть.</a:t>
            </a:r>
          </a:p>
          <a:p>
            <a:pPr marL="0" lvl="1"/>
            <a:r>
              <a:rPr lang="ru-RU" sz="1200" dirty="0" smtClean="0"/>
              <a:t>Интернет</a:t>
            </a:r>
            <a:r>
              <a:rPr lang="ru-RU" sz="1200" dirty="0"/>
              <a:t>, </a:t>
            </a:r>
            <a:r>
              <a:rPr lang="ru-RU" sz="1200" dirty="0" smtClean="0"/>
              <a:t>телефон: имеется </a:t>
            </a:r>
            <a:r>
              <a:rPr lang="ru-RU" sz="1200" dirty="0"/>
              <a:t>техническая возможность </a:t>
            </a:r>
            <a:r>
              <a:rPr lang="ru-RU" sz="1200" dirty="0" smtClean="0"/>
              <a:t>подключения.</a:t>
            </a:r>
          </a:p>
          <a:p>
            <a:pPr marL="0" lvl="1"/>
            <a:r>
              <a:rPr lang="ru-RU" sz="1200" dirty="0" smtClean="0"/>
              <a:t>Газоснабжение: отсутствует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5568138" y="5069975"/>
            <a:ext cx="3420000" cy="288032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 cap="flat" cmpd="sng" algn="ctr">
            <a:noFill/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lIns="99568" tIns="56896" rIns="99568" bIns="56896" spcCol="1270" anchor="ctr"/>
          <a:lstStyle>
            <a:defPPr>
              <a:defRPr lang="ru-RU"/>
            </a:defPPr>
            <a:lvl1pPr marR="0" lvl="0" indent="0" algn="ctr" defTabSz="622300" fontAlgn="base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 kumimoji="0" sz="1400" b="1" i="0" u="none" strike="noStrike" kern="0" cap="none" spc="0" normalizeH="0" baseline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cs typeface="Arial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  <a:lvl8pPr>
              <a:defRPr>
                <a:solidFill>
                  <a:schemeClr val="tx1"/>
                </a:solidFill>
              </a:defRPr>
            </a:lvl8pPr>
            <a:lvl9pPr>
              <a:defRPr>
                <a:solidFill>
                  <a:schemeClr val="tx1"/>
                </a:solidFill>
              </a:defRPr>
            </a:lvl9pPr>
          </a:lstStyle>
          <a:p>
            <a:r>
              <a:rPr lang="ru-RU" sz="1200" b="0" dirty="0" smtClean="0">
                <a:solidFill>
                  <a:schemeClr val="tx1"/>
                </a:solidFill>
              </a:rPr>
              <a:t>Контактная информация</a:t>
            </a:r>
            <a:endParaRPr lang="ru-RU" sz="1200" b="0" dirty="0">
              <a:solidFill>
                <a:schemeClr val="tx1"/>
              </a:solidFill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5568138" y="5636303"/>
            <a:ext cx="3420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/>
              <a:t>ФИО контактного </a:t>
            </a:r>
            <a:r>
              <a:rPr lang="ru-RU" sz="1200" dirty="0" smtClean="0"/>
              <a:t>лица:</a:t>
            </a:r>
          </a:p>
          <a:p>
            <a:r>
              <a:rPr lang="ru-RU" sz="1200" dirty="0" smtClean="0"/>
              <a:t>Каримов Ильдар </a:t>
            </a:r>
            <a:r>
              <a:rPr lang="ru-RU" sz="1200" dirty="0" err="1" smtClean="0"/>
              <a:t>Афлятунович</a:t>
            </a:r>
            <a:endParaRPr lang="ru-RU" sz="1200" dirty="0" smtClean="0"/>
          </a:p>
          <a:p>
            <a:r>
              <a:rPr lang="ru-RU" sz="1200" dirty="0" smtClean="0"/>
              <a:t>номер телефона</a:t>
            </a:r>
            <a:r>
              <a:rPr lang="ru-RU" sz="1200" dirty="0"/>
              <a:t>:</a:t>
            </a:r>
            <a:r>
              <a:rPr lang="ru-RU" sz="1200" dirty="0" smtClean="0"/>
              <a:t> </a:t>
            </a:r>
            <a:r>
              <a:rPr lang="ru-RU" sz="1200" b="1" dirty="0"/>
              <a:t>: </a:t>
            </a:r>
            <a:r>
              <a:rPr lang="ru-RU" sz="1200" dirty="0"/>
              <a:t>+7 (3424) 20-17-27</a:t>
            </a:r>
            <a:endParaRPr lang="ru-RU" sz="1200" dirty="0" smtClean="0"/>
          </a:p>
          <a:p>
            <a:r>
              <a:rPr lang="en-US" sz="1200" dirty="0" smtClean="0"/>
              <a:t>E-mail</a:t>
            </a:r>
            <a:r>
              <a:rPr lang="ru-RU" sz="1200" dirty="0" smtClean="0"/>
              <a:t>:</a:t>
            </a:r>
            <a:r>
              <a:rPr lang="en-US" sz="1200" b="1" u="sng" dirty="0">
                <a:hlinkClick r:id="rId3"/>
              </a:rPr>
              <a:t> ritm_nii@mail.ru</a:t>
            </a:r>
            <a:r>
              <a:rPr lang="ru-RU" sz="1200" dirty="0"/>
              <a:t> </a:t>
            </a:r>
            <a:endParaRPr lang="en-US" sz="1200" dirty="0">
              <a:hlinkClick r:id="rId4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263352" y="2555596"/>
            <a:ext cx="46957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b="1" dirty="0"/>
          </a:p>
        </p:txBody>
      </p:sp>
      <p:sp>
        <p:nvSpPr>
          <p:cNvPr id="42" name="TextBox 41"/>
          <p:cNvSpPr txBox="1"/>
          <p:nvPr/>
        </p:nvSpPr>
        <p:spPr>
          <a:xfrm>
            <a:off x="195932" y="6486765"/>
            <a:ext cx="668032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 smtClean="0"/>
              <a:t> </a:t>
            </a:r>
            <a:endParaRPr lang="ru-RU" sz="1400" b="1" dirty="0"/>
          </a:p>
        </p:txBody>
      </p:sp>
      <p:sp>
        <p:nvSpPr>
          <p:cNvPr id="43" name="TextBox 42"/>
          <p:cNvSpPr txBox="1"/>
          <p:nvPr/>
        </p:nvSpPr>
        <p:spPr>
          <a:xfrm>
            <a:off x="3375588" y="5275819"/>
            <a:ext cx="144016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/>
              <a:t>Фото актива</a:t>
            </a:r>
            <a:endParaRPr lang="ru-RU" sz="1600" b="1" dirty="0"/>
          </a:p>
        </p:txBody>
      </p:sp>
      <p:sp>
        <p:nvSpPr>
          <p:cNvPr id="44" name="Прямоугольник 43"/>
          <p:cNvSpPr/>
          <p:nvPr/>
        </p:nvSpPr>
        <p:spPr>
          <a:xfrm>
            <a:off x="2830630" y="4512085"/>
            <a:ext cx="2412816" cy="1747066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5" name="Прямоугольник 44"/>
          <p:cNvSpPr/>
          <p:nvPr/>
        </p:nvSpPr>
        <p:spPr>
          <a:xfrm>
            <a:off x="249481" y="4509120"/>
            <a:ext cx="2412816" cy="1747066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6" name="TextBox 45"/>
          <p:cNvSpPr txBox="1"/>
          <p:nvPr/>
        </p:nvSpPr>
        <p:spPr>
          <a:xfrm>
            <a:off x="755576" y="5275819"/>
            <a:ext cx="144016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/>
              <a:t>Фото актива</a:t>
            </a:r>
            <a:endParaRPr lang="ru-RU" sz="1600" b="1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352" y="4509121"/>
            <a:ext cx="2398945" cy="1747065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0630" y="4509121"/>
            <a:ext cx="2497454" cy="1747066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5060" y="1718682"/>
            <a:ext cx="2780157" cy="25997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52924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презентация_светлая_4х3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Классическая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18003</TotalTime>
  <Words>96</Words>
  <Application>Microsoft Office PowerPoint</Application>
  <PresentationFormat>Экран (4:3)</PresentationFormat>
  <Paragraphs>23</Paragraphs>
  <Slides>1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4" baseType="lpstr">
      <vt:lpstr>Arial</vt:lpstr>
      <vt:lpstr>Calibri</vt:lpstr>
      <vt:lpstr>презентация_светлая_4х3</vt:lpstr>
      <vt:lpstr>Наименование собственника: АО «РИТМ» адрес местоположения актива: Пермский край, г.Березники, пр.Ленина 101.(кабинет № 305) Арендная плата: 301 рублей/м2 в месяц. Предложения подавать в электронной форме на E-mail: ritm_nii@mail.ru ; Телефон: +7 (3424) 20-17-27 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Анна Хомякова</dc:creator>
  <cp:lastModifiedBy>Паршакова Юлия Константиновна</cp:lastModifiedBy>
  <cp:revision>243</cp:revision>
  <cp:lastPrinted>2020-03-10T12:34:13Z</cp:lastPrinted>
  <dcterms:created xsi:type="dcterms:W3CDTF">2019-09-24T12:47:23Z</dcterms:created>
  <dcterms:modified xsi:type="dcterms:W3CDTF">2025-04-30T06:48:51Z</dcterms:modified>
</cp:coreProperties>
</file>